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2"/>
  </p:sldMasterIdLst>
  <p:notesMasterIdLst>
    <p:notesMasterId r:id="rId48"/>
  </p:notesMasterIdLst>
  <p:handoutMasterIdLst>
    <p:handoutMasterId r:id="rId49"/>
  </p:handoutMasterIdLst>
  <p:sldIdLst>
    <p:sldId id="601" r:id="rId3"/>
    <p:sldId id="586" r:id="rId4"/>
    <p:sldId id="399" r:id="rId5"/>
    <p:sldId id="603" r:id="rId6"/>
    <p:sldId id="604" r:id="rId7"/>
    <p:sldId id="637" r:id="rId8"/>
    <p:sldId id="638" r:id="rId9"/>
    <p:sldId id="639" r:id="rId10"/>
    <p:sldId id="640" r:id="rId11"/>
    <p:sldId id="641" r:id="rId12"/>
    <p:sldId id="605" r:id="rId13"/>
    <p:sldId id="607" r:id="rId14"/>
    <p:sldId id="608" r:id="rId15"/>
    <p:sldId id="609" r:id="rId16"/>
    <p:sldId id="610" r:id="rId17"/>
    <p:sldId id="611" r:id="rId18"/>
    <p:sldId id="612" r:id="rId19"/>
    <p:sldId id="613" r:id="rId20"/>
    <p:sldId id="614" r:id="rId21"/>
    <p:sldId id="615" r:id="rId22"/>
    <p:sldId id="642" r:id="rId23"/>
    <p:sldId id="617" r:id="rId24"/>
    <p:sldId id="618" r:id="rId25"/>
    <p:sldId id="619" r:id="rId26"/>
    <p:sldId id="620" r:id="rId27"/>
    <p:sldId id="621" r:id="rId28"/>
    <p:sldId id="622" r:id="rId29"/>
    <p:sldId id="623" r:id="rId30"/>
    <p:sldId id="624" r:id="rId31"/>
    <p:sldId id="625" r:id="rId32"/>
    <p:sldId id="626" r:id="rId33"/>
    <p:sldId id="627" r:id="rId34"/>
    <p:sldId id="628" r:id="rId35"/>
    <p:sldId id="629" r:id="rId36"/>
    <p:sldId id="630" r:id="rId37"/>
    <p:sldId id="631" r:id="rId38"/>
    <p:sldId id="632" r:id="rId39"/>
    <p:sldId id="633" r:id="rId40"/>
    <p:sldId id="634" r:id="rId41"/>
    <p:sldId id="635" r:id="rId42"/>
    <p:sldId id="636" r:id="rId43"/>
    <p:sldId id="349" r:id="rId44"/>
    <p:sldId id="527" r:id="rId45"/>
    <p:sldId id="352" r:id="rId46"/>
    <p:sldId id="528" r:id="rId47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709A2BE3-2D0E-4BDF-9E7B-B5B14B6C6981}">
          <p14:sldIdLst>
            <p14:sldId id="601"/>
            <p14:sldId id="586"/>
            <p14:sldId id="399"/>
            <p14:sldId id="603"/>
          </p14:sldIdLst>
        </p14:section>
        <p14:section name="Project Structure" id="{97DDEB9D-5679-453D-B181-69F0C01C12C6}">
          <p14:sldIdLst>
            <p14:sldId id="604"/>
            <p14:sldId id="637"/>
            <p14:sldId id="638"/>
            <p14:sldId id="639"/>
            <p14:sldId id="640"/>
            <p14:sldId id="641"/>
            <p14:sldId id="605"/>
          </p14:sldIdLst>
        </p14:section>
        <p14:section name="Navigation and Header" id="{32FD3CA8-2C37-4729-8CBD-A11B5B8E5430}">
          <p14:sldIdLst>
            <p14:sldId id="607"/>
            <p14:sldId id="608"/>
            <p14:sldId id="609"/>
            <p14:sldId id="610"/>
            <p14:sldId id="611"/>
            <p14:sldId id="612"/>
            <p14:sldId id="613"/>
          </p14:sldIdLst>
        </p14:section>
        <p14:section name="Main Section" id="{5C3184B8-150E-4BBE-AAE8-D400ACB833FC}">
          <p14:sldIdLst>
            <p14:sldId id="614"/>
            <p14:sldId id="615"/>
            <p14:sldId id="642"/>
            <p14:sldId id="617"/>
            <p14:sldId id="618"/>
            <p14:sldId id="619"/>
            <p14:sldId id="620"/>
            <p14:sldId id="621"/>
            <p14:sldId id="622"/>
            <p14:sldId id="623"/>
            <p14:sldId id="624"/>
            <p14:sldId id="625"/>
            <p14:sldId id="626"/>
            <p14:sldId id="627"/>
            <p14:sldId id="628"/>
            <p14:sldId id="629"/>
            <p14:sldId id="630"/>
            <p14:sldId id="631"/>
            <p14:sldId id="632"/>
            <p14:sldId id="633"/>
            <p14:sldId id="634"/>
            <p14:sldId id="635"/>
            <p14:sldId id="636"/>
          </p14:sldIdLst>
        </p14:section>
        <p14:section name="Conclusion" id="{10E03AB1-9AA8-4E86-9A64-D741901E50A2}">
          <p14:sldIdLst>
            <p14:sldId id="349"/>
            <p14:sldId id="527"/>
            <p14:sldId id="352"/>
            <p14:sldId id="52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D0D0D"/>
    <a:srgbClr val="FBEEDC"/>
    <a:srgbClr val="F3CD60"/>
    <a:srgbClr val="FDFFFF"/>
    <a:srgbClr val="FFF0D9"/>
    <a:srgbClr val="FFA72A"/>
    <a:srgbClr val="F0F5FA"/>
    <a:srgbClr val="1A8AFA"/>
    <a:srgbClr val="0097CC"/>
    <a:srgbClr val="603A14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84" autoAdjust="0"/>
    <p:restoredTop sz="91001" autoAdjust="0"/>
  </p:normalViewPr>
  <p:slideViewPr>
    <p:cSldViewPr>
      <p:cViewPr varScale="1">
        <p:scale>
          <a:sx n="88" d="100"/>
          <a:sy n="88" d="100"/>
        </p:scale>
        <p:origin x="540" y="96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tableStyles" Target="tableStyle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2/22/2017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2/22/2017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12178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49617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43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83958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4122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16512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2/22/2017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3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3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 userDrawn="1"/>
        </p:nvSpPr>
        <p:spPr>
          <a:xfrm rot="20967018">
            <a:off x="52437" y="3176455"/>
            <a:ext cx="7313295" cy="1261884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0000" b="1" kern="1200" noProof="0" dirty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Questions?</a:t>
            </a:r>
            <a:endParaRPr lang="en-US" sz="100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2067043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2/22/2017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68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7.png"/><Relationship Id="rId10" Type="http://schemas.openxmlformats.org/officeDocument/2006/relationships/image" Target="../media/image11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14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hyperlink" Target="http://smartit.bg/" TargetMode="External"/><Relationship Id="rId13" Type="http://schemas.openxmlformats.org/officeDocument/2006/relationships/image" Target="../media/image47.png"/><Relationship Id="rId18" Type="http://schemas.openxmlformats.org/officeDocument/2006/relationships/hyperlink" Target="http://www.superhosting.bg/" TargetMode="External"/><Relationship Id="rId3" Type="http://schemas.openxmlformats.org/officeDocument/2006/relationships/hyperlink" Target="https://softuni.bg/courses/web-fundamentals-html5" TargetMode="External"/><Relationship Id="rId21" Type="http://schemas.openxmlformats.org/officeDocument/2006/relationships/image" Target="../media/image51.png"/><Relationship Id="rId7" Type="http://schemas.openxmlformats.org/officeDocument/2006/relationships/image" Target="../media/image44.png"/><Relationship Id="rId12" Type="http://schemas.openxmlformats.org/officeDocument/2006/relationships/hyperlink" Target="http://www.indeavr.com/" TargetMode="External"/><Relationship Id="rId17" Type="http://schemas.openxmlformats.org/officeDocument/2006/relationships/image" Target="../media/image49.png"/><Relationship Id="rId2" Type="http://schemas.openxmlformats.org/officeDocument/2006/relationships/notesSlide" Target="../notesSlides/notesSlide3.xml"/><Relationship Id="rId16" Type="http://schemas.openxmlformats.org/officeDocument/2006/relationships/hyperlink" Target="http://netpeak.bg/" TargetMode="External"/><Relationship Id="rId20" Type="http://schemas.openxmlformats.org/officeDocument/2006/relationships/hyperlink" Target="http://www.telenor.bg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xs-software.com/" TargetMode="External"/><Relationship Id="rId11" Type="http://schemas.openxmlformats.org/officeDocument/2006/relationships/image" Target="../media/image46.png"/><Relationship Id="rId5" Type="http://schemas.openxmlformats.org/officeDocument/2006/relationships/image" Target="../media/image43.png"/><Relationship Id="rId15" Type="http://schemas.openxmlformats.org/officeDocument/2006/relationships/image" Target="../media/image48.png"/><Relationship Id="rId10" Type="http://schemas.openxmlformats.org/officeDocument/2006/relationships/hyperlink" Target="http://www.softwaregroup-bg.com/" TargetMode="External"/><Relationship Id="rId19" Type="http://schemas.openxmlformats.org/officeDocument/2006/relationships/image" Target="../media/image50.png"/><Relationship Id="rId4" Type="http://schemas.openxmlformats.org/officeDocument/2006/relationships/hyperlink" Target="http://www.luxoft.com/" TargetMode="External"/><Relationship Id="rId9" Type="http://schemas.openxmlformats.org/officeDocument/2006/relationships/image" Target="../media/image45.png"/><Relationship Id="rId14" Type="http://schemas.openxmlformats.org/officeDocument/2006/relationships/hyperlink" Target="http://www.infragistics.com/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hyperlink" Target="http://www.facebook.com/SoftwareUniversity" TargetMode="External"/><Relationship Id="rId13" Type="http://schemas.openxmlformats.org/officeDocument/2006/relationships/image" Target="../media/image6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53.png"/><Relationship Id="rId12" Type="http://schemas.openxmlformats.org/officeDocument/2006/relationships/hyperlink" Target="http://softuni.org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56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55.png"/><Relationship Id="rId4" Type="http://schemas.openxmlformats.org/officeDocument/2006/relationships/hyperlink" Target="softuni.org" TargetMode="External"/><Relationship Id="rId9" Type="http://schemas.openxmlformats.org/officeDocument/2006/relationships/image" Target="../media/image5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351212" y="531776"/>
            <a:ext cx="8125251" cy="1171552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Landing Pages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198812" y="1703351"/>
            <a:ext cx="8277651" cy="1262934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Creating </a:t>
            </a:r>
            <a:r>
              <a:rPr lang="en-US" sz="3600" dirty="0" smtClean="0"/>
              <a:t>Landing Page </a:t>
            </a:r>
            <a:r>
              <a:rPr lang="en-US" sz="3600" dirty="0"/>
              <a:t>with </a:t>
            </a:r>
            <a:r>
              <a:rPr lang="en-US" sz="3600" dirty="0" smtClean="0"/>
              <a:t>HTML 5 and CSS 3</a:t>
            </a:r>
            <a:endParaRPr lang="en-US" sz="3600" noProof="1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604899"/>
            <a:ext cx="3187613" cy="525135"/>
          </a:xfrm>
        </p:spPr>
        <p:txBody>
          <a:bodyPr/>
          <a:lstStyle/>
          <a:p>
            <a:r>
              <a:rPr lang="en-US" noProof="1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5074798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479925"/>
            <a:ext cx="3187613" cy="382788"/>
          </a:xfrm>
        </p:spPr>
        <p:txBody>
          <a:bodyPr/>
          <a:lstStyle/>
          <a:p>
            <a:r>
              <a:rPr lang="en-US" sz="2000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820446"/>
            <a:ext cx="3187613" cy="351754"/>
          </a:xfrm>
        </p:spPr>
        <p:txBody>
          <a:bodyPr/>
          <a:lstStyle/>
          <a:p>
            <a:r>
              <a:rPr lang="en-US" sz="1800" dirty="0">
                <a:hlinkClick r:id="rId3"/>
              </a:rPr>
              <a:t>http://softuni.bg</a:t>
            </a:r>
            <a:endParaRPr lang="en-US" sz="1800" dirty="0"/>
          </a:p>
        </p:txBody>
      </p:sp>
      <p:pic>
        <p:nvPicPr>
          <p:cNvPr id="1028" name="Picture 4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30488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752600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4" name="Picture 13" descr="http://softuni.bg" title="SoftUni Code Wizard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540900" y="3811842"/>
            <a:ext cx="2133598" cy="234148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rot="986296">
            <a:off x="4668998" y="3665500"/>
            <a:ext cx="2215671" cy="7201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Landing Page</a:t>
            </a:r>
          </a:p>
          <a:p>
            <a:pPr algn="ctr">
              <a:lnSpc>
                <a:spcPct val="85000"/>
              </a:lnSpc>
            </a:pPr>
            <a:r>
              <a:rPr lang="en-US" b="1" spc="50" noProof="1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HTML 5 + CSS 3</a:t>
            </a:r>
            <a:endParaRPr lang="en-US" b="1" spc="50" noProof="1">
              <a:ln w="9525" cmpd="sng">
                <a:solidFill>
                  <a:srgbClr val="FFA72A"/>
                </a:solidFill>
                <a:prstDash val="solid"/>
              </a:ln>
              <a:solidFill>
                <a:srgbClr val="FFF0D9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pic>
        <p:nvPicPr>
          <p:cNvPr id="21" name="Picture 2" descr="Резултат с изображение за html icon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83922">
            <a:off x="3345054" y="2389425"/>
            <a:ext cx="1312760" cy="1312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Резултат с изображение за css icon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05672">
            <a:off x="5586737" y="4945292"/>
            <a:ext cx="1405106" cy="1405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99025" y="2298640"/>
            <a:ext cx="2554079" cy="4282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743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Footer + Section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508" y="2030354"/>
            <a:ext cx="11021152" cy="2603748"/>
          </a:xfrm>
          <a:prstGeom prst="rect">
            <a:avLst/>
          </a:prstGeom>
        </p:spPr>
      </p:pic>
      <p:sp>
        <p:nvSpPr>
          <p:cNvPr id="8" name="AutoShape 25"/>
          <p:cNvSpPr>
            <a:spLocks noChangeArrowheads="1"/>
          </p:cNvSpPr>
          <p:nvPr/>
        </p:nvSpPr>
        <p:spPr bwMode="auto">
          <a:xfrm>
            <a:off x="2665412" y="1256015"/>
            <a:ext cx="5029200" cy="696967"/>
          </a:xfrm>
          <a:prstGeom prst="wedgeRoundRectCallout">
            <a:avLst>
              <a:gd name="adj1" fmla="val -34578"/>
              <a:gd name="adj2" fmla="val 14932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600" noProof="1">
                <a:solidFill>
                  <a:srgbClr val="FFFF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&lt;section class="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partners</a:t>
            </a:r>
            <a:r>
              <a:rPr lang="en-US" sz="2600" noProof="1">
                <a:solidFill>
                  <a:srgbClr val="FFFF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"&gt;</a:t>
            </a:r>
          </a:p>
        </p:txBody>
      </p:sp>
      <p:sp>
        <p:nvSpPr>
          <p:cNvPr id="9" name="AutoShape 25"/>
          <p:cNvSpPr>
            <a:spLocks noChangeArrowheads="1"/>
          </p:cNvSpPr>
          <p:nvPr/>
        </p:nvSpPr>
        <p:spPr bwMode="auto">
          <a:xfrm>
            <a:off x="405493" y="5056135"/>
            <a:ext cx="3884626" cy="914400"/>
          </a:xfrm>
          <a:prstGeom prst="wedgeRoundRectCallout">
            <a:avLst>
              <a:gd name="adj1" fmla="val -13654"/>
              <a:gd name="adj2" fmla="val -13021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600" noProof="1">
                <a:solidFill>
                  <a:srgbClr val="FFFF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&lt;div class="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info-socials-container</a:t>
            </a:r>
            <a:r>
              <a:rPr lang="en-US" sz="2600" noProof="1">
                <a:solidFill>
                  <a:srgbClr val="FFFF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"&gt;</a:t>
            </a:r>
          </a:p>
        </p:txBody>
      </p:sp>
      <p:sp>
        <p:nvSpPr>
          <p:cNvPr id="10" name="Rectangle 9"/>
          <p:cNvSpPr/>
          <p:nvPr/>
        </p:nvSpPr>
        <p:spPr>
          <a:xfrm>
            <a:off x="1636712" y="3024000"/>
            <a:ext cx="1905000" cy="1610102"/>
          </a:xfrm>
          <a:prstGeom prst="rect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 dirty="0"/>
          </a:p>
        </p:txBody>
      </p:sp>
      <p:sp>
        <p:nvSpPr>
          <p:cNvPr id="11" name="Rectangle 10"/>
          <p:cNvSpPr/>
          <p:nvPr/>
        </p:nvSpPr>
        <p:spPr>
          <a:xfrm>
            <a:off x="5027611" y="3024000"/>
            <a:ext cx="1632313" cy="1319401"/>
          </a:xfrm>
          <a:prstGeom prst="rect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 dirty="0"/>
          </a:p>
        </p:txBody>
      </p:sp>
      <p:sp>
        <p:nvSpPr>
          <p:cNvPr id="12" name="Rectangle 11"/>
          <p:cNvSpPr/>
          <p:nvPr/>
        </p:nvSpPr>
        <p:spPr>
          <a:xfrm>
            <a:off x="8532812" y="3015003"/>
            <a:ext cx="2133600" cy="1619099"/>
          </a:xfrm>
          <a:prstGeom prst="rect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 dirty="0"/>
          </a:p>
        </p:txBody>
      </p:sp>
      <p:sp>
        <p:nvSpPr>
          <p:cNvPr id="13" name="AutoShape 25"/>
          <p:cNvSpPr>
            <a:spLocks noChangeArrowheads="1"/>
          </p:cNvSpPr>
          <p:nvPr/>
        </p:nvSpPr>
        <p:spPr bwMode="auto">
          <a:xfrm>
            <a:off x="4497272" y="5059957"/>
            <a:ext cx="3581400" cy="910578"/>
          </a:xfrm>
          <a:prstGeom prst="wedgeRoundRectCallout">
            <a:avLst>
              <a:gd name="adj1" fmla="val -21105"/>
              <a:gd name="adj2" fmla="val -13019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600" noProof="1">
                <a:solidFill>
                  <a:srgbClr val="FFFF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&lt;div class="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extra-links</a:t>
            </a:r>
            <a:r>
              <a:rPr lang="en-US" sz="2600" noProof="1">
                <a:solidFill>
                  <a:srgbClr val="FFFF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"&gt;</a:t>
            </a:r>
          </a:p>
        </p:txBody>
      </p:sp>
      <p:sp>
        <p:nvSpPr>
          <p:cNvPr id="14" name="AutoShape 25"/>
          <p:cNvSpPr>
            <a:spLocks noChangeArrowheads="1"/>
          </p:cNvSpPr>
          <p:nvPr/>
        </p:nvSpPr>
        <p:spPr bwMode="auto">
          <a:xfrm>
            <a:off x="8315988" y="5056135"/>
            <a:ext cx="3464835" cy="885022"/>
          </a:xfrm>
          <a:prstGeom prst="wedgeRoundRectCallout">
            <a:avLst>
              <a:gd name="adj1" fmla="val -17001"/>
              <a:gd name="adj2" fmla="val -11821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600" noProof="1">
                <a:solidFill>
                  <a:srgbClr val="FFFFFF"/>
                </a:solidFill>
                <a:cs typeface="Consolas" panose="020B0609020204030204" pitchFamily="49" charset="0"/>
              </a:rPr>
              <a:t>&lt;div class="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instagram-widget</a:t>
            </a:r>
            <a:r>
              <a:rPr lang="en-US" sz="2600" noProof="1">
                <a:solidFill>
                  <a:srgbClr val="FFFFFF"/>
                </a:solidFill>
                <a:cs typeface="Consolas" panose="020B0609020204030204" pitchFamily="49" charset="0"/>
              </a:rPr>
              <a:t>"&gt;</a:t>
            </a:r>
          </a:p>
        </p:txBody>
      </p:sp>
    </p:spTree>
    <p:extLst>
      <p:ext uri="{BB962C8B-B14F-4D97-AF65-F5344CB8AC3E}">
        <p14:creationId xmlns:p14="http://schemas.microsoft.com/office/powerpoint/2010/main" val="4215020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15" name="Title 1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 with the HTML Page: </a:t>
            </a:r>
            <a:r>
              <a:rPr lang="en-US" dirty="0" smtClean="0"/>
              <a:t>agency.html</a:t>
            </a:r>
            <a:endParaRPr lang="en-US" dirty="0"/>
          </a:p>
        </p:txBody>
      </p:sp>
      <p:sp>
        <p:nvSpPr>
          <p:cNvPr id="17" name="Rectangle 3"/>
          <p:cNvSpPr>
            <a:spLocks noChangeArrowheads="1"/>
          </p:cNvSpPr>
          <p:nvPr/>
        </p:nvSpPr>
        <p:spPr bwMode="auto">
          <a:xfrm>
            <a:off x="683100" y="1611204"/>
            <a:ext cx="10822624" cy="425819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&lt;!DOCTYPE html&gt;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&lt;head&gt;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en-US" sz="3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title&gt;Consulting Agency&lt;/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title&gt;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GB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&lt;link rel="stylesheet" href="</a:t>
            </a:r>
            <a:r>
              <a:rPr lang="en-GB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agency.css</a:t>
            </a:r>
            <a:r>
              <a:rPr lang="en-GB" sz="3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  <a:endParaRPr lang="en-US" sz="3200" b="1" noProof="1" smtClean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&lt;/head&gt;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&lt;body&gt;…&lt;/body&gt;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</p:spTree>
    <p:extLst>
      <p:ext uri="{BB962C8B-B14F-4D97-AF65-F5344CB8AC3E}">
        <p14:creationId xmlns:p14="http://schemas.microsoft.com/office/powerpoint/2010/main" val="2304778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Navigation + Header (HTML)</a:t>
            </a:r>
            <a:endParaRPr lang="en-US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459363" y="974539"/>
            <a:ext cx="11321460" cy="531605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header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&lt;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nav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class="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nav-primary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&lt;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ul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class="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nav-item home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"&gt;&lt;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href="#"&gt;home&lt;/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&gt;&lt;/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class="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nav-item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"&gt;&lt;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href="#"&gt;about us&lt;/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&gt;&lt;/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GB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class="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nav-item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"&gt;&lt;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href="#"&gt;cases&lt;/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&gt;&lt;/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b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GB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&lt;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class="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nav-item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"&gt;&lt;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href="#"&gt;news&lt;/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&gt;&lt;/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GB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it-IT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it-IT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class="</a:t>
            </a:r>
            <a:r>
              <a:rPr lang="it-IT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nav-item</a:t>
            </a:r>
            <a:r>
              <a:rPr lang="it-IT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"&gt;&lt;</a:t>
            </a:r>
            <a:r>
              <a:rPr lang="it-IT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it-IT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href="#"&gt;portfolio&lt;/</a:t>
            </a:r>
            <a:r>
              <a:rPr lang="it-IT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it-IT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&gt;&lt;/</a:t>
            </a:r>
            <a:r>
              <a:rPr lang="it-IT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it-IT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class="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nav-item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"&gt;&lt;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href="#"&gt;contacts&lt;/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&gt;&lt;/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endParaRPr lang="en-US" sz="2800" b="1" noProof="1" smtClean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ul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/nav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…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5223" y="966699"/>
            <a:ext cx="2895600" cy="317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997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Header</a:t>
            </a:r>
            <a:endParaRPr lang="en-US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433682" y="1371600"/>
            <a:ext cx="11321460" cy="359250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class=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"consulting-rev"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h1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&gt;video slider&lt;/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h1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&lt;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Challenging </a:t>
            </a:r>
            <a:r>
              <a:rPr lang="en-GB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established…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&lt;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href="#"&gt;</a:t>
            </a:r>
            <a:r>
              <a:rPr lang="en-GB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our services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class="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fa fa-chevron-right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"&gt;&lt;/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endParaRPr lang="en-GB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&lt;/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header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0747" y="1173981"/>
            <a:ext cx="3144487" cy="4305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082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Navigation + Header (CSS)</a:t>
            </a:r>
            <a:endParaRPr lang="en-GB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433207" y="1151121"/>
            <a:ext cx="11559449" cy="531605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@import url('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https://fonts.googleapis.com/css?family=Montserrat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800" b="1" noProof="1" smtClean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@import url('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https://maxcdn.bootstrapcdn.com/font-awesome/4.7.0/css/font-awesome.min.css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800" b="1" noProof="1" smtClean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body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font-family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Montserrat, sans-serif;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font-size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12px;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margin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padding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251955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Navigation + Header (CSS)</a:t>
            </a:r>
            <a:endParaRPr lang="en-GB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433207" y="1151121"/>
            <a:ext cx="11559449" cy="531605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body &gt; header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padding-top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20px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url('images/Layer-759_02.jpg') no-repeat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background-size: cover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height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735px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nav, ul 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height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60px;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list-style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none</a:t>
            </a:r>
            <a:r>
              <a:rPr lang="en-GB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nav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background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rgba(199, 157, 99, .75);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width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1100px;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margin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0 auto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;}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1499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Navigation + Header (CSS)</a:t>
            </a:r>
            <a:endParaRPr lang="en-GB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684212" y="974539"/>
            <a:ext cx="6477000" cy="574694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nav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ul.nav-primary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background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rgba(199,157,99,0.75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display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flex;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justify-content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center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.nav-item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line-height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60px;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margin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0 70px 0 auto</a:t>
            </a:r>
            <a:r>
              <a:rPr lang="en-GB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.nav-item a 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color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#ffffff;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font-weight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900;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text-decoration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none;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font-size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14px</a:t>
            </a:r>
            <a:r>
              <a:rPr lang="en-GB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;}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7448034" y="3128975"/>
            <a:ext cx="4491318" cy="359250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.home.nav-item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margin-left:30px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.home.nav-item a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color: #ffffff;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opacity: 0.7</a:t>
            </a:r>
            <a:r>
              <a:rPr lang="en-GB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.consulting-rev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width: 500px;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margin: 0 auto</a:t>
            </a:r>
            <a:r>
              <a:rPr lang="en-GB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;}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6011" y="867383"/>
            <a:ext cx="6537789" cy="1856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256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Navigation + Header (CSS)</a:t>
            </a:r>
            <a:endParaRPr lang="en-GB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455612" y="974539"/>
            <a:ext cx="6019800" cy="574694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.consulting-rev h1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color: #ffffff;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font-size: 60px;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text-align: center;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margin-top: 100px;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margin-bottom: 50px;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text-transform: uppercase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.consulting-rev p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font-size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24px;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color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#ffffff;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text-align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center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6742209" y="974539"/>
            <a:ext cx="5253025" cy="574694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.consulting-rev a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margin: 20px auto;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display: block;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width: 120px;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height: 25px;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#090821;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padding: 10px;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line-height: 25px;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text-align: center;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border-radius: 5px;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color: white;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font-weight: 900;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text-decoration:none;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text-transform:uppercase;}</a:t>
            </a:r>
          </a:p>
        </p:txBody>
      </p:sp>
    </p:spTree>
    <p:extLst>
      <p:ext uri="{BB962C8B-B14F-4D97-AF65-F5344CB8AC3E}">
        <p14:creationId xmlns:p14="http://schemas.microsoft.com/office/powerpoint/2010/main" val="1427208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Navigation + Header (CSS)</a:t>
            </a:r>
            <a:endParaRPr lang="en-GB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303212" y="1158741"/>
            <a:ext cx="11692022" cy="445427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.consulting-rev a:hover,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.consulting-rev </a:t>
            </a:r>
            <a:r>
              <a:rPr lang="en-GB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a:hover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.fa-chevron-right </a:t>
            </a:r>
            <a:r>
              <a:rPr lang="en-GB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endParaRPr lang="en-GB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background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#c79d63;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color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#090821;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cursor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pointer;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.consulting-rev i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color: #c79d63;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7264" y="1027413"/>
            <a:ext cx="6633725" cy="270572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7265" y="3864465"/>
            <a:ext cx="6633724" cy="2725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761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Main (HTML)</a:t>
            </a:r>
            <a:endParaRPr lang="en-GB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612661" y="1578281"/>
            <a:ext cx="10963502" cy="494672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GB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header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GB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h2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&gt;Industries&lt;/</a:t>
            </a:r>
            <a:r>
              <a:rPr lang="en-GB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h2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GB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header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GB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section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class=</a:t>
            </a:r>
            <a:r>
              <a:rPr lang="en-GB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"travel-business-customer"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class=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"icon"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it-IT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 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class=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"fa fa-plane" aria-hidden="true"</a:t>
            </a:r>
            <a:r>
              <a:rPr lang="it-IT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&gt;&lt;/i&gt;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</a:t>
            </a:r>
            <a:r>
              <a:rPr lang="it-IT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article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header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h2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&gt;Travel and Aviation 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Consulting&lt;/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h2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&gt;&lt;/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header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We are a company that offers 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design…&lt;/p&gt;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article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i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&lt;!—TODO put the next two articles here--&gt;</a:t>
            </a:r>
            <a:endParaRPr lang="en-GB" sz="2600" b="1" i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2412" y="990600"/>
            <a:ext cx="6406583" cy="1917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240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lnSpc>
                <a:spcPct val="90000"/>
              </a:lnSpc>
              <a:buFont typeface="+mj-lt"/>
              <a:buAutoNum type="arabicPeriod"/>
            </a:pPr>
            <a:r>
              <a:rPr lang="en-US" sz="3200" dirty="0" smtClean="0"/>
              <a:t>Project Structure</a:t>
            </a:r>
          </a:p>
          <a:p>
            <a:pPr marL="514350" indent="-514350">
              <a:lnSpc>
                <a:spcPct val="90000"/>
              </a:lnSpc>
              <a:buFont typeface="+mj-lt"/>
              <a:buAutoNum type="arabicPeriod"/>
            </a:pPr>
            <a:r>
              <a:rPr lang="en-US" sz="3200" dirty="0" smtClean="0"/>
              <a:t>Navigation and Header</a:t>
            </a:r>
          </a:p>
          <a:p>
            <a:pPr marL="514350" indent="-514350">
              <a:lnSpc>
                <a:spcPct val="90000"/>
              </a:lnSpc>
              <a:buFont typeface="+mj-lt"/>
              <a:buAutoNum type="arabicPeriod"/>
            </a:pPr>
            <a:r>
              <a:rPr lang="en-US" sz="3200" dirty="0" smtClean="0"/>
              <a:t>Main Section</a:t>
            </a:r>
          </a:p>
          <a:p>
            <a:pPr marL="819096" lvl="1" indent="-514350">
              <a:lnSpc>
                <a:spcPct val="90000"/>
              </a:lnSpc>
            </a:pPr>
            <a:r>
              <a:rPr lang="en-US" sz="3000" dirty="0" smtClean="0"/>
              <a:t>&lt;</a:t>
            </a:r>
            <a:r>
              <a:rPr lang="en-US" sz="3000" dirty="0"/>
              <a:t>section class="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travel-business-customer</a:t>
            </a:r>
            <a:r>
              <a:rPr lang="en-US" sz="3000" dirty="0" smtClean="0"/>
              <a:t>"&gt;</a:t>
            </a:r>
          </a:p>
          <a:p>
            <a:pPr marL="819096" lvl="1" indent="-514350">
              <a:lnSpc>
                <a:spcPct val="90000"/>
              </a:lnSpc>
            </a:pPr>
            <a:r>
              <a:rPr lang="en-US" sz="3000" dirty="0"/>
              <a:t>&lt;section class="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financial-energy-surface</a:t>
            </a:r>
            <a:r>
              <a:rPr lang="en-US" sz="3000" dirty="0"/>
              <a:t>"&gt;</a:t>
            </a:r>
          </a:p>
          <a:p>
            <a:pPr marL="819096" lvl="1" indent="-514350">
              <a:lnSpc>
                <a:spcPct val="90000"/>
              </a:lnSpc>
            </a:pPr>
            <a:r>
              <a:rPr lang="en-US" sz="3000" dirty="0"/>
              <a:t>&lt;section class="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banner</a:t>
            </a:r>
            <a:r>
              <a:rPr lang="en-US" sz="3000" dirty="0"/>
              <a:t>"&gt;</a:t>
            </a:r>
          </a:p>
          <a:p>
            <a:pPr marL="819096" lvl="1" indent="-514350">
              <a:lnSpc>
                <a:spcPct val="90000"/>
              </a:lnSpc>
            </a:pPr>
            <a:r>
              <a:rPr lang="en-US" sz="3000" dirty="0" smtClean="0"/>
              <a:t>&lt;section class="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traders</a:t>
            </a:r>
            <a:r>
              <a:rPr lang="en-US" sz="3000" dirty="0" smtClean="0"/>
              <a:t>"&gt;</a:t>
            </a:r>
          </a:p>
          <a:p>
            <a:pPr marL="819096" lvl="1" indent="-514350">
              <a:lnSpc>
                <a:spcPct val="90000"/>
              </a:lnSpc>
            </a:pPr>
            <a:r>
              <a:rPr lang="en-US" sz="3000" dirty="0" smtClean="0"/>
              <a:t>&lt;section class="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consulting-woman</a:t>
            </a:r>
            <a:r>
              <a:rPr lang="en-US" sz="3000" dirty="0" smtClean="0"/>
              <a:t>"&gt;</a:t>
            </a:r>
          </a:p>
          <a:p>
            <a:pPr marL="819096" lvl="1" indent="-514350">
              <a:lnSpc>
                <a:spcPct val="90000"/>
              </a:lnSpc>
            </a:pPr>
            <a:r>
              <a:rPr lang="en-US" sz="3000" dirty="0" smtClean="0"/>
              <a:t>&lt;section class="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partners</a:t>
            </a:r>
            <a:r>
              <a:rPr lang="en-US" sz="3000" dirty="0" smtClean="0"/>
              <a:t>"&gt;</a:t>
            </a:r>
          </a:p>
          <a:p>
            <a:pPr marL="514350" indent="-514350">
              <a:lnSpc>
                <a:spcPct val="90000"/>
              </a:lnSpc>
              <a:buFont typeface="+mj-lt"/>
              <a:buAutoNum type="arabicPeriod"/>
            </a:pPr>
            <a:r>
              <a:rPr lang="en-US" dirty="0" smtClean="0"/>
              <a:t>Footer Section</a:t>
            </a:r>
            <a:endParaRPr lang="en-US" dirty="0"/>
          </a:p>
          <a:p>
            <a:pPr marL="819096" lvl="1" indent="-514350">
              <a:lnSpc>
                <a:spcPct val="90000"/>
              </a:lnSpc>
            </a:pPr>
            <a:endParaRPr lang="en-US" sz="3000" dirty="0"/>
          </a:p>
        </p:txBody>
      </p:sp>
      <p:sp>
        <p:nvSpPr>
          <p:cNvPr id="1076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  <a:endParaRPr lang="bg-BG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4667" y="2971800"/>
            <a:ext cx="2614955" cy="3371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258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Main CSS</a:t>
            </a:r>
            <a:endParaRPr lang="en-GB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326237" y="1151121"/>
            <a:ext cx="4648200" cy="534683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h2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text-align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center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section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text-align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center;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margin-top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50px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article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width: 25%;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display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inline-block;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margin-left: 18px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main &gt; header h2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text-align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center;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font-size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50px;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margin-top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40px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;}</a:t>
            </a:r>
            <a:endParaRPr lang="en-GB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5157786" y="1151121"/>
            <a:ext cx="6623037" cy="494672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.icon 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endParaRPr lang="en-GB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display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inline-block;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vertical-align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top;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font-size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30px;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width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50px;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height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50px;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line-height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50px;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background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#090821;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color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#fff;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border-radius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50%;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margin-right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7px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GB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6884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</a:t>
            </a:r>
            <a:r>
              <a:rPr lang="en-US" dirty="0" smtClean="0"/>
              <a:t>CSS</a:t>
            </a:r>
            <a:endParaRPr lang="en-GB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303212" y="1676400"/>
            <a:ext cx="10187775" cy="294617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main p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font-size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16px;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margin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10px 0 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text-transform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none;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color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#000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;}</a:t>
            </a:r>
            <a:endParaRPr lang="en-GB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main p, h2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text-align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left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;}</a:t>
            </a:r>
            <a:endParaRPr lang="en-GB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3368" y="1570195"/>
            <a:ext cx="6555371" cy="4965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182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Main More HTML + CSS (.banner)</a:t>
            </a:r>
            <a:endParaRPr lang="en-GB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326236" y="1358771"/>
            <a:ext cx="11330776" cy="254606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section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class=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en-GB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banner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h5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span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&gt;To help entrepreneurs get their act together&lt;/</a:t>
            </a:r>
            <a:r>
              <a:rPr lang="en-GB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span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before they talk to investors.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h5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section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326236" y="4379048"/>
            <a:ext cx="11330776" cy="214595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h5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text-align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center;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font-size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24px;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width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520px;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margin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0 auto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;}</a:t>
            </a:r>
            <a:endParaRPr lang="en-GB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9188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Main </a:t>
            </a:r>
            <a:r>
              <a:rPr lang="en-US" dirty="0"/>
              <a:t>CSS (.banner)</a:t>
            </a:r>
            <a:endParaRPr lang="en-GB" dirty="0"/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303212" y="974539"/>
            <a:ext cx="4884844" cy="574694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h5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text-align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center;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font-size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24px;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width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520px;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margin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0 auto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  <a:r>
              <a:rPr lang="en-GB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banner 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span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color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#c79d63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  <a:r>
              <a:rPr lang="en-GB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banner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margin-bottom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padding-top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35px;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padding-bottom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46px;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margin-top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40px;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display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block;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position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relative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;}</a:t>
            </a:r>
            <a:endParaRPr lang="en-GB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5743565" y="1774758"/>
            <a:ext cx="6150866" cy="494672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  <a:r>
              <a:rPr lang="en-GB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banner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::</a:t>
            </a:r>
            <a:r>
              <a:rPr lang="en-GB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after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endParaRPr lang="en-GB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content: "";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background-size: cover;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opacity: 0.3;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url(images/steel-bg.jpg) center center;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top: 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left: 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bottom: 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right: 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position: absolute;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z-index: -1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;}</a:t>
            </a:r>
            <a:endParaRPr lang="en-GB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5611" y="974539"/>
            <a:ext cx="7729623" cy="671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680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</a:t>
            </a:r>
            <a:r>
              <a:rPr lang="en-US" dirty="0" smtClean="0"/>
              <a:t>HTML (.traders)</a:t>
            </a:r>
            <a:endParaRPr lang="en-GB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379412" y="974539"/>
            <a:ext cx="11277600" cy="574694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section class="traders"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h2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&gt;Why Traders Choose Us&lt;/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h2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class="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article-container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href="#"&gt;&lt;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h4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&gt;Raw Spreads&lt;/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h4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&gt;Receive premium pricing from 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Top…&lt;/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&lt;/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href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="#"&gt;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h4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No Dealing Desk&lt;/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h4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&gt;With Consulting WP 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you’ll…&lt;/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href="#"&gt;&lt;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h4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&gt;State of the Art&lt;/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h4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en-GB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&gt;Trade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Forex and CFDs with the 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world’s…&lt;/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section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endParaRPr lang="en-GB" sz="2600" b="1" noProof="1" smtClean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6812" y="914400"/>
            <a:ext cx="5714177" cy="1460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505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</a:t>
            </a:r>
            <a:r>
              <a:rPr lang="en-US" dirty="0" smtClean="0"/>
              <a:t>CSS (.traders</a:t>
            </a:r>
            <a:r>
              <a:rPr lang="en-US" dirty="0"/>
              <a:t>)</a:t>
            </a:r>
            <a:endParaRPr lang="en-GB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326699" y="1151121"/>
            <a:ext cx="11668535" cy="534683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.traders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margin: 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padding-top: 35px;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padding-bottom: 46px;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background: linear-gradient(rgba(0,0,0,0.6),rgba(0,0,0, 0.6)),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url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('images/background-choose-us.jpg') no-repeat center;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background-size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cover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GB" sz="2600" b="1" noProof="1" smtClean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.traders h2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text-align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center;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font-size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40px;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color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#ffffff;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margin-bottom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20px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;}</a:t>
            </a:r>
            <a:endParaRPr lang="en-GB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3631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</a:t>
            </a:r>
            <a:r>
              <a:rPr lang="en-US" dirty="0" smtClean="0"/>
              <a:t>CSS (.traders</a:t>
            </a:r>
            <a:r>
              <a:rPr lang="en-US" dirty="0"/>
              <a:t>)</a:t>
            </a:r>
            <a:endParaRPr lang="en-GB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564713" y="1352878"/>
            <a:ext cx="5667699" cy="534683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article-container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display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flex;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justify-content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center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.article-container a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margin-right: 30px;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padding: 20px;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width: 300px;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border: 2px solid #c79d63;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text-align: center;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text-decoration: none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.article-container a:hover,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.article-container a:hover p</a:t>
            </a:r>
            <a:r>
              <a:rPr lang="en-GB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.article-container a:hover </a:t>
            </a:r>
            <a:r>
              <a:rPr lang="en-GB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h4{</a:t>
            </a:r>
            <a:endParaRPr lang="en-GB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6612589" y="1352878"/>
            <a:ext cx="4953823" cy="534683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#fff;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#090821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.article-container h4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color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#fff;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margin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0 0 17px 17px;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padding-top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21px;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letter-spacing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font-size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20px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.article-container p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margin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0 0 17px 17px;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font-size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13px;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line-height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18px;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color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#ffffff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;}</a:t>
            </a:r>
            <a:endParaRPr lang="en-GB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9070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1774" y="914400"/>
            <a:ext cx="9145276" cy="285218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1774" y="3810000"/>
            <a:ext cx="9145276" cy="2852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55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Main HTML (.consulting-woman)</a:t>
            </a:r>
            <a:endParaRPr lang="en-GB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588411" y="1295400"/>
            <a:ext cx="9187299" cy="374639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section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class="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consulting-woman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article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class="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testimonial-info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We were amazed by how little effort…&lt;/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footer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h4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&gt;Amanda Seyfried&lt;/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h4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strong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&gt;Founder &amp; CEO…&lt;/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strong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&gt;&lt;/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footer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article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section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endParaRPr lang="en-GB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8640" y="3871129"/>
            <a:ext cx="7866184" cy="2762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083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Main CSS (.consulting-woman)</a:t>
            </a:r>
            <a:endParaRPr lang="en-GB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562881" y="991132"/>
            <a:ext cx="11034600" cy="574694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.consulting-woman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background-image: url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("images/consulting-woman.jpg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background-size: cover;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background-repeat: no-repeat;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height: 600px;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margin: 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position: relative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.testimonial-info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position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absolute;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top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70px;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right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40px;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width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500px;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padding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64px 60px 53px 60px;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background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rgba(255, 255, 255, .7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);}</a:t>
            </a:r>
            <a:endParaRPr lang="en-GB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1779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96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r>
              <a:rPr lang="en-US" sz="2000" b="1" dirty="0"/>
              <a:t/>
            </a:r>
            <a:br>
              <a:rPr lang="en-US" sz="2000" b="1" dirty="0"/>
            </a:br>
            <a:r>
              <a:rPr lang="en-US" sz="96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#html-softuni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Have a Question?</a:t>
            </a:r>
          </a:p>
        </p:txBody>
      </p:sp>
    </p:spTree>
    <p:extLst>
      <p:ext uri="{BB962C8B-B14F-4D97-AF65-F5344CB8AC3E}">
        <p14:creationId xmlns:p14="http://schemas.microsoft.com/office/powerpoint/2010/main" val="2789633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CSS </a:t>
            </a:r>
            <a:r>
              <a:rPr lang="en-US" dirty="0" smtClean="0"/>
              <a:t>(.consulting-woman</a:t>
            </a:r>
            <a:r>
              <a:rPr lang="en-US" dirty="0"/>
              <a:t>)</a:t>
            </a:r>
            <a:endParaRPr lang="en-GB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320267" y="1130170"/>
            <a:ext cx="5820099" cy="534683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.testimonial-info &gt; p::before,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.testimonial-info &gt; p::after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content: open-quote;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color: #c79d63;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font-size: 32px;}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.testimonial-info &gt; p::</a:t>
            </a:r>
            <a:r>
              <a:rPr lang="en-GB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after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endParaRPr lang="en-GB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content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close-quote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.testimonial-info </a:t>
            </a:r>
            <a:r>
              <a:rPr lang="en-GB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footer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endParaRPr lang="en-GB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margin-top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20px;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text-align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left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.testimonial-info footer </a:t>
            </a:r>
            <a:r>
              <a:rPr lang="en-GB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h4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endParaRPr lang="en-GB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font-size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24px;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6323012" y="1130170"/>
            <a:ext cx="5566493" cy="534683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.testimonial-info footer p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padding: 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margin-bottom: 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font-size: 14px;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color: #777777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footer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height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280px;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background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rgb(9, 8, 33);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display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flex;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flex-direction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row;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justify-content:space-around;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color: #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ffffff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GB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7459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790" y="1524000"/>
            <a:ext cx="11379199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716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</a:t>
            </a:r>
            <a:r>
              <a:rPr lang="en-US" dirty="0" smtClean="0"/>
              <a:t>HTML (.partners)</a:t>
            </a:r>
            <a:endParaRPr lang="en-GB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531812" y="1162007"/>
            <a:ext cx="9849401" cy="334628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section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class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</a:t>
            </a:r>
            <a:r>
              <a:rPr lang="en-GB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partners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  <a:endParaRPr lang="en-GB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GB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ul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href="#"&gt;&lt;img src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="images/partner-TVC.png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alt="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TVC Marketing"&gt;&lt;/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&gt;&lt;/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i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&lt;!—TODO put the rest list item here…--&gt;</a:t>
            </a:r>
            <a:endParaRPr lang="en-GB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ul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section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main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endParaRPr lang="en-GB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9412" y="3280917"/>
            <a:ext cx="7178142" cy="3342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359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</a:t>
            </a:r>
            <a:r>
              <a:rPr lang="en-US" dirty="0" smtClean="0"/>
              <a:t>CSS (.partners</a:t>
            </a:r>
            <a:r>
              <a:rPr lang="en-US" dirty="0"/>
              <a:t>)</a:t>
            </a:r>
            <a:endParaRPr lang="en-GB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853667" y="1035337"/>
            <a:ext cx="5164545" cy="254606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.partners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height: 90px;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margin-top: 45px;}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.partners ul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display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flex;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justify-content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center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;}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0674" y="3747321"/>
            <a:ext cx="9367476" cy="2788567"/>
          </a:xfrm>
          <a:prstGeom prst="rect">
            <a:avLst/>
          </a:prstGeom>
        </p:spPr>
      </p:pic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6340067" y="1035337"/>
            <a:ext cx="5164545" cy="134573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partners img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width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135px;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height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60px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;}</a:t>
            </a:r>
            <a:endParaRPr lang="en-GB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3877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Footer Section HTML (info-social-container)</a:t>
            </a:r>
            <a:endParaRPr lang="en-GB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297288" y="2133600"/>
            <a:ext cx="11483535" cy="294617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footer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class=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"footer"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endParaRPr lang="en-GB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 class="info-socials-container</a:t>
            </a:r>
            <a:r>
              <a:rPr lang="en-GB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h2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&gt;Consulting&lt;/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h2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ul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class="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info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  <a:endParaRPr lang="en-GB" sz="2600" b="1" noProof="1" smtClean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r>
              <a:rPr lang="it-IT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class="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fa fa-map-marker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"&gt;&lt;/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</a:t>
            </a:r>
            <a:r>
              <a:rPr lang="it-IT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1010 Avenue of 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class="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fa fa-clock-o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"&gt;&lt;/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&gt;Mon-Sat 8.00-18.00…&lt;/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class="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fa fa-phone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"&gt;&lt;/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&gt;212 386 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5578 Free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call&lt;/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3767281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Footer Section HTML (info-social-container)</a:t>
            </a:r>
            <a:endParaRPr lang="en-GB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455612" y="1524000"/>
            <a:ext cx="11483535" cy="414650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ul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class="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socials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it-IT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href="#"&gt;&lt;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class="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fa fa-facebook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"&gt;&lt;/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&gt;&lt;/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&gt;&lt;/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it-IT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it-IT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href="#"&gt;&lt;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class="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fa fa-twitter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"&gt;&lt;/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&gt;&lt;/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&gt;&lt;/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href="#"&gt;&lt;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class="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fa fa-linkedin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"&gt;&lt;/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&gt;&lt;/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&gt;&lt;/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it-IT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href="#"&gt;&lt;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class="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fa fa-youtube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"&gt;&lt;/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&gt;&lt;/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&gt;&lt;/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it-IT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it-IT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&lt;/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ul</a:t>
            </a:r>
            <a:r>
              <a:rPr lang="it-IT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it-IT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ul</a:t>
            </a:r>
            <a:r>
              <a:rPr lang="it-IT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</a:t>
            </a:r>
            <a:r>
              <a:rPr lang="it-IT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2612" y="4005348"/>
            <a:ext cx="8153400" cy="2639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409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Footer Section </a:t>
            </a:r>
            <a:r>
              <a:rPr lang="en-US" dirty="0" smtClean="0"/>
              <a:t>CSS (info-social-container</a:t>
            </a:r>
            <a:r>
              <a:rPr lang="en-US" dirty="0"/>
              <a:t>)</a:t>
            </a:r>
            <a:endParaRPr lang="en-GB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379412" y="974539"/>
            <a:ext cx="5164545" cy="574694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footer 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h2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color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#ffffff;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margin-left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20px;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padding-top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10px;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.info li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color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#ffffff;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width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180px;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margin-top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20px;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margin-left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20px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.info li i 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it-IT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font-size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16px</a:t>
            </a:r>
            <a:r>
              <a:rPr lang="it-IT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.socials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display: flex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endParaRPr lang="en-GB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6003981" y="963653"/>
            <a:ext cx="5653031" cy="574694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justify-content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center;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width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153px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.socials li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width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200px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;}</a:t>
            </a:r>
            <a:endParaRPr lang="en-GB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.socials a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display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block;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width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32px;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font-size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18px;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line-height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32px;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text-align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center;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border-radius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50%;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background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rgb(131,131,143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color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#090821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GB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2067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37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012" y="1752600"/>
            <a:ext cx="11062240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760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Footer Section </a:t>
            </a:r>
            <a:r>
              <a:rPr lang="en-US" dirty="0" smtClean="0"/>
              <a:t>HTML (extra-links)</a:t>
            </a:r>
            <a:endParaRPr lang="en-GB" dirty="0"/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1293812" y="1191899"/>
            <a:ext cx="9601200" cy="454661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class="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extra-links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h2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&gt;Extra Links&lt;/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h2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ul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it-IT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href="#"&gt;About&lt;/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&gt;&lt;/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it-IT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href="#"&gt;Contacts&lt;/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&gt;&lt;/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it-IT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href="#"&gt;Typography&lt;/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&gt;&lt;/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it-IT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it-IT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it-IT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href="#"&gt;Careers&lt;/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it-IT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&gt;&lt;/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it-IT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it-IT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it-IT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href="#"&gt;Shop&lt;/a&gt;&lt;/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it-IT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600" b="1" i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&lt;!—TODO put the rest list items here--&gt;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ul</a:t>
            </a:r>
            <a:r>
              <a:rPr lang="it-IT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</a:t>
            </a:r>
            <a:r>
              <a:rPr lang="it-IT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8812" y="4800600"/>
            <a:ext cx="8242161" cy="1802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250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Footer Section </a:t>
            </a:r>
            <a:r>
              <a:rPr lang="en-US" dirty="0" smtClean="0"/>
              <a:t>CSS </a:t>
            </a:r>
            <a:r>
              <a:rPr lang="en-US" dirty="0"/>
              <a:t>(extra-links)</a:t>
            </a:r>
            <a:endParaRPr lang="en-GB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531812" y="1382486"/>
            <a:ext cx="5164545" cy="254606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.extra-links ul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display: flex;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flex-wrap: wrap;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flex-direction: column;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height: 148px;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width: 200px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;}</a:t>
            </a:r>
            <a:endParaRPr lang="en-GB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812" y="4236380"/>
            <a:ext cx="10762072" cy="2354203"/>
          </a:xfrm>
          <a:prstGeom prst="rect">
            <a:avLst/>
          </a:prstGeom>
        </p:spPr>
      </p:pic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6129339" y="1382485"/>
            <a:ext cx="5164545" cy="254606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extra-links ul li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display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block;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padding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5px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.extra-links ul li </a:t>
            </a:r>
            <a:r>
              <a:rPr lang="en-GB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 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endParaRPr lang="en-GB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color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#c79d63;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text-decoration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none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;}</a:t>
            </a:r>
            <a:endParaRPr lang="en-GB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4350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73300" y="5084088"/>
            <a:ext cx="9832319" cy="820600"/>
          </a:xfrm>
        </p:spPr>
        <p:txBody>
          <a:bodyPr/>
          <a:lstStyle/>
          <a:p>
            <a:r>
              <a:rPr lang="en-US" dirty="0" smtClean="0"/>
              <a:t>Landing Page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173300" y="5941144"/>
            <a:ext cx="9832319" cy="688256"/>
          </a:xfrm>
        </p:spPr>
        <p:txBody>
          <a:bodyPr/>
          <a:lstStyle/>
          <a:p>
            <a:r>
              <a:rPr lang="en-US" dirty="0" smtClean="0"/>
              <a:t>HTML 5 + CSS 3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212" y="1003209"/>
            <a:ext cx="4572638" cy="396962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9459" y="1003209"/>
            <a:ext cx="5020866" cy="3969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335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Footer Section </a:t>
            </a:r>
            <a:r>
              <a:rPr lang="en-US" dirty="0" smtClean="0"/>
              <a:t>HTML </a:t>
            </a:r>
            <a:r>
              <a:rPr lang="en-US" dirty="0"/>
              <a:t>(instagram-widget)</a:t>
            </a:r>
            <a:endParaRPr lang="en-GB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390107" y="1447800"/>
            <a:ext cx="11408611" cy="454661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class="</a:t>
            </a:r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instagram-widget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h2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&gt;Instagram Widget&lt;/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h2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ul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href="#"&gt;&lt;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img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src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="…/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footer-widget(1).jpg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&gt;&lt;/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href="#"&gt;&lt;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img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src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="…/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footer-widget(2).jpg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&gt;&lt;/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href="#"&gt;&lt;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img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src="…/footer-widget(3).jpg"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&gt;&lt;/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href="#"&gt;&lt;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img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src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="…/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footer-widget(4).jpg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&gt;&lt;/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href="#"&gt;&lt;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img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src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="…/footer-widget(5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).jpg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&gt;&lt;/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href="#"&gt;&lt;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img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src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="…/footer-widget(6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).jpg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&gt;&lt;/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ul</a:t>
            </a:r>
            <a:r>
              <a:rPr lang="it-IT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</a:t>
            </a:r>
            <a:r>
              <a:rPr lang="it-IT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9123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Footer Section CSS (instagram-widget)</a:t>
            </a:r>
            <a:endParaRPr lang="en-GB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531812" y="1371601"/>
            <a:ext cx="5164545" cy="214595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instagram-widget ul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display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flex;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flex-direction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row;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flex-wrap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wrap;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width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300px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;}</a:t>
            </a:r>
            <a:endParaRPr lang="en-GB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6129339" y="1371600"/>
            <a:ext cx="5164545" cy="134573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.instagram-widget img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width: 100px;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height: 100px;}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5159" y="3686419"/>
            <a:ext cx="9138507" cy="2958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493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1931" y="1085494"/>
            <a:ext cx="4572638" cy="396962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0168" y="1085494"/>
            <a:ext cx="5020866" cy="3969622"/>
          </a:xfrm>
          <a:prstGeom prst="rect">
            <a:avLst/>
          </a:prstGeom>
        </p:spPr>
      </p:pic>
      <p:pic>
        <p:nvPicPr>
          <p:cNvPr id="7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0408" y="4191000"/>
            <a:ext cx="2975209" cy="2207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7190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Creating Landing Pages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63552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https://softuni.bg/courses/web-fundamentals-html5</a:t>
            </a:r>
            <a:endParaRPr lang="en-US" dirty="0"/>
          </a:p>
        </p:txBody>
      </p:sp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0249" y="3996240"/>
            <a:ext cx="1726158" cy="932887"/>
          </a:xfrm>
          <a:prstGeom prst="roundRect">
            <a:avLst>
              <a:gd name="adj" fmla="val 2953"/>
            </a:avLst>
          </a:prstGeom>
        </p:spPr>
      </p:pic>
      <p:pic>
        <p:nvPicPr>
          <p:cNvPr id="15" name="Picture 14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60390" y="1255207"/>
            <a:ext cx="1752140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19" name="Picture 18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2764" y="1255208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20" name="Picture 19">
            <a:hlinkClick r:id="rId10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2764" y="5373443"/>
            <a:ext cx="3352800" cy="849557"/>
          </a:xfrm>
          <a:prstGeom prst="roundRect">
            <a:avLst>
              <a:gd name="adj" fmla="val 3159"/>
            </a:avLst>
          </a:prstGeom>
        </p:spPr>
      </p:pic>
      <p:pic>
        <p:nvPicPr>
          <p:cNvPr id="22" name="Picture 21">
            <a:hlinkClick r:id="rId12"/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358563" y="5373443"/>
            <a:ext cx="2753589" cy="849556"/>
          </a:xfrm>
          <a:prstGeom prst="roundRect">
            <a:avLst>
              <a:gd name="adj" fmla="val 2953"/>
            </a:avLst>
          </a:prstGeom>
        </p:spPr>
      </p:pic>
      <p:pic>
        <p:nvPicPr>
          <p:cNvPr id="23" name="Picture 22">
            <a:hlinkClick r:id="rId14"/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633728" y="5373443"/>
            <a:ext cx="4073042" cy="84955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765249" y="2577353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25" name="Picture 24">
            <a:hlinkClick r:id="rId18"/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377182" y="1391286"/>
            <a:ext cx="5993358" cy="550371"/>
          </a:xfrm>
          <a:prstGeom prst="roundRect">
            <a:avLst>
              <a:gd name="adj" fmla="val 3159"/>
            </a:avLst>
          </a:prstGeom>
        </p:spPr>
      </p:pic>
      <p:pic>
        <p:nvPicPr>
          <p:cNvPr id="4" name="Picture 3">
            <a:hlinkClick r:id="rId20"/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12764" y="2380769"/>
            <a:ext cx="1922519" cy="854925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2200403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44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51899" y="3505200"/>
            <a:ext cx="6085027" cy="2129008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647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3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Foundation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>
                <a:hlinkClick r:id="rId4" action="ppaction://hlinkfile"/>
              </a:rPr>
              <a:t>softuni.org</a:t>
            </a:r>
            <a:endParaRPr lang="en-US" dirty="0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 </a:t>
            </a:r>
            <a:r>
              <a:rPr lang="en-US" dirty="0">
                <a:hlinkClick r:id="rId6"/>
              </a:rPr>
              <a:t>forum.softuni.bg</a:t>
            </a:r>
            <a:endParaRPr lang="en-US" noProof="1"/>
          </a:p>
        </p:txBody>
      </p:sp>
      <p:pic>
        <p:nvPicPr>
          <p:cNvPr id="9" name="Picture 8" descr="http://softuni.bg" title="Software University">
            <a:hlinkClick r:id="rId3" tooltip="Software University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0165" y="828336"/>
            <a:ext cx="1701050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1" name="Picture 4" descr="http://www.facebook.com/SoftwareUniversity" title="Software University @ Facebook">
            <a:hlinkClick r:id="rId8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4948" y="4311575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6" tooltip="Software University Discussion Forum"/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3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62304" y="3093954"/>
            <a:ext cx="2286198" cy="2493480"/>
          </a:xfrm>
          <a:prstGeom prst="rect">
            <a:avLst/>
          </a:prstGeom>
        </p:spPr>
      </p:pic>
      <p:pic>
        <p:nvPicPr>
          <p:cNvPr id="14" name="Picture 13" descr="http://softuni.org" title="Software University Foundation">
            <a:hlinkClick r:id="rId12" tooltip="Software University Foundation"/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2984665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391925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the Project Structure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9712" y="2133600"/>
            <a:ext cx="6629400" cy="3147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182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5405" y="1536393"/>
            <a:ext cx="8506018" cy="4215796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Navigation + Header</a:t>
            </a:r>
            <a:endParaRPr lang="en-GB" dirty="0"/>
          </a:p>
        </p:txBody>
      </p:sp>
      <p:sp>
        <p:nvSpPr>
          <p:cNvPr id="6" name="AutoShape 25"/>
          <p:cNvSpPr>
            <a:spLocks noChangeArrowheads="1"/>
          </p:cNvSpPr>
          <p:nvPr/>
        </p:nvSpPr>
        <p:spPr bwMode="auto">
          <a:xfrm>
            <a:off x="8113617" y="2453248"/>
            <a:ext cx="1371600" cy="457200"/>
          </a:xfrm>
          <a:prstGeom prst="wedgeRoundRectCallout">
            <a:avLst>
              <a:gd name="adj1" fmla="val -56277"/>
              <a:gd name="adj2" fmla="val -12190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600" noProof="1">
                <a:solidFill>
                  <a:srgbClr val="FFFF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nav</a:t>
            </a:r>
            <a:r>
              <a:rPr lang="en-US" sz="2600" noProof="1">
                <a:solidFill>
                  <a:srgbClr val="FFFF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</p:txBody>
      </p:sp>
      <p:sp>
        <p:nvSpPr>
          <p:cNvPr id="8" name="AutoShape 25"/>
          <p:cNvSpPr>
            <a:spLocks noChangeArrowheads="1"/>
          </p:cNvSpPr>
          <p:nvPr/>
        </p:nvSpPr>
        <p:spPr bwMode="auto">
          <a:xfrm>
            <a:off x="8990012" y="3229781"/>
            <a:ext cx="2057400" cy="770121"/>
          </a:xfrm>
          <a:prstGeom prst="wedgeRoundRectCallout">
            <a:avLst>
              <a:gd name="adj1" fmla="val -79194"/>
              <a:gd name="adj2" fmla="val -3857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600" noProof="1">
                <a:solidFill>
                  <a:srgbClr val="FFFF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header</a:t>
            </a:r>
            <a:r>
              <a:rPr lang="en-US" sz="2600" noProof="1">
                <a:solidFill>
                  <a:srgbClr val="FFFF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</p:txBody>
      </p:sp>
      <p:sp>
        <p:nvSpPr>
          <p:cNvPr id="9" name="Rectangle 8"/>
          <p:cNvSpPr/>
          <p:nvPr/>
        </p:nvSpPr>
        <p:spPr>
          <a:xfrm>
            <a:off x="4875212" y="3305666"/>
            <a:ext cx="2362199" cy="428134"/>
          </a:xfrm>
          <a:prstGeom prst="rect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 dirty="0"/>
          </a:p>
        </p:txBody>
      </p:sp>
      <p:sp>
        <p:nvSpPr>
          <p:cNvPr id="10" name="AutoShape 25"/>
          <p:cNvSpPr>
            <a:spLocks noChangeArrowheads="1"/>
          </p:cNvSpPr>
          <p:nvPr/>
        </p:nvSpPr>
        <p:spPr bwMode="auto">
          <a:xfrm>
            <a:off x="2970212" y="3386242"/>
            <a:ext cx="1371600" cy="457200"/>
          </a:xfrm>
          <a:prstGeom prst="wedgeRoundRectCallout">
            <a:avLst>
              <a:gd name="adj1" fmla="val 95806"/>
              <a:gd name="adj2" fmla="val -732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600" noProof="1">
                <a:solidFill>
                  <a:srgbClr val="FFFF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</a:t>
            </a:r>
            <a:r>
              <a:rPr lang="en-US" sz="2600" noProof="1">
                <a:solidFill>
                  <a:srgbClr val="FFFF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875212" y="2650857"/>
            <a:ext cx="2362199" cy="519182"/>
          </a:xfrm>
          <a:prstGeom prst="rect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 dirty="0"/>
          </a:p>
        </p:txBody>
      </p:sp>
      <p:sp>
        <p:nvSpPr>
          <p:cNvPr id="12" name="AutoShape 25"/>
          <p:cNvSpPr>
            <a:spLocks noChangeArrowheads="1"/>
          </p:cNvSpPr>
          <p:nvPr/>
        </p:nvSpPr>
        <p:spPr bwMode="auto">
          <a:xfrm>
            <a:off x="2741612" y="2681848"/>
            <a:ext cx="1371600" cy="457200"/>
          </a:xfrm>
          <a:prstGeom prst="wedgeRoundRectCallout">
            <a:avLst>
              <a:gd name="adj1" fmla="val 95806"/>
              <a:gd name="adj2" fmla="val -732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600" noProof="1" smtClean="0">
                <a:solidFill>
                  <a:srgbClr val="FFFF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h1</a:t>
            </a:r>
            <a:r>
              <a:rPr lang="en-US" sz="2600" noProof="1" smtClean="0">
                <a:solidFill>
                  <a:srgbClr val="FFFF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3" name="AutoShape 25"/>
          <p:cNvSpPr>
            <a:spLocks noChangeArrowheads="1"/>
          </p:cNvSpPr>
          <p:nvPr/>
        </p:nvSpPr>
        <p:spPr bwMode="auto">
          <a:xfrm>
            <a:off x="4736246" y="4419600"/>
            <a:ext cx="1815366" cy="533400"/>
          </a:xfrm>
          <a:prstGeom prst="wedgeRoundRectCallout">
            <a:avLst>
              <a:gd name="adj1" fmla="val 38302"/>
              <a:gd name="adj2" fmla="val -12395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600" noProof="1">
                <a:solidFill>
                  <a:srgbClr val="FFFF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button</a:t>
            </a:r>
            <a:r>
              <a:rPr lang="en-US" sz="2600" noProof="1">
                <a:solidFill>
                  <a:srgbClr val="FFFF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3059768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349" y="1905000"/>
            <a:ext cx="11229474" cy="32004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Main + Section</a:t>
            </a:r>
            <a:endParaRPr lang="en-GB" dirty="0"/>
          </a:p>
        </p:txBody>
      </p:sp>
      <p:sp>
        <p:nvSpPr>
          <p:cNvPr id="6" name="Rectangle 5"/>
          <p:cNvSpPr/>
          <p:nvPr/>
        </p:nvSpPr>
        <p:spPr>
          <a:xfrm>
            <a:off x="989012" y="2619375"/>
            <a:ext cx="10210800" cy="1143000"/>
          </a:xfrm>
          <a:prstGeom prst="rect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600" dirty="0"/>
          </a:p>
        </p:txBody>
      </p:sp>
      <p:sp>
        <p:nvSpPr>
          <p:cNvPr id="7" name="Rectangle 6"/>
          <p:cNvSpPr/>
          <p:nvPr/>
        </p:nvSpPr>
        <p:spPr>
          <a:xfrm>
            <a:off x="989012" y="3848100"/>
            <a:ext cx="10210800" cy="1143000"/>
          </a:xfrm>
          <a:prstGeom prst="rect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 dirty="0"/>
          </a:p>
        </p:txBody>
      </p:sp>
      <p:sp>
        <p:nvSpPr>
          <p:cNvPr id="8" name="AutoShape 25"/>
          <p:cNvSpPr>
            <a:spLocks noChangeArrowheads="1"/>
          </p:cNvSpPr>
          <p:nvPr/>
        </p:nvSpPr>
        <p:spPr bwMode="auto">
          <a:xfrm>
            <a:off x="7290253" y="1485900"/>
            <a:ext cx="1371600" cy="457200"/>
          </a:xfrm>
          <a:prstGeom prst="wedgeRoundRectCallout">
            <a:avLst>
              <a:gd name="adj1" fmla="val -84354"/>
              <a:gd name="adj2" fmla="val 13166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600" noProof="1">
                <a:solidFill>
                  <a:srgbClr val="FFFF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h2</a:t>
            </a:r>
            <a:r>
              <a:rPr lang="en-US" sz="2600" noProof="1">
                <a:solidFill>
                  <a:srgbClr val="FFFF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</p:txBody>
      </p:sp>
      <p:sp>
        <p:nvSpPr>
          <p:cNvPr id="9" name="AutoShape 25"/>
          <p:cNvSpPr>
            <a:spLocks noChangeArrowheads="1"/>
          </p:cNvSpPr>
          <p:nvPr/>
        </p:nvSpPr>
        <p:spPr bwMode="auto">
          <a:xfrm>
            <a:off x="989012" y="1295400"/>
            <a:ext cx="5257800" cy="838200"/>
          </a:xfrm>
          <a:prstGeom prst="wedgeRoundRectCallout">
            <a:avLst>
              <a:gd name="adj1" fmla="val -34578"/>
              <a:gd name="adj2" fmla="val 14932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600" noProof="1">
                <a:solidFill>
                  <a:srgbClr val="FFFF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&lt;section class="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travel-business-customer</a:t>
            </a:r>
            <a:r>
              <a:rPr lang="en-US" sz="2600" noProof="1">
                <a:solidFill>
                  <a:srgbClr val="FFFF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"&gt;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0" name="AutoShape 25"/>
          <p:cNvSpPr>
            <a:spLocks noChangeArrowheads="1"/>
          </p:cNvSpPr>
          <p:nvPr/>
        </p:nvSpPr>
        <p:spPr bwMode="auto">
          <a:xfrm>
            <a:off x="1674812" y="5339451"/>
            <a:ext cx="5638800" cy="751097"/>
          </a:xfrm>
          <a:prstGeom prst="wedgeRoundRectCallout">
            <a:avLst>
              <a:gd name="adj1" fmla="val -15257"/>
              <a:gd name="adj2" fmla="val -11677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600" noProof="1">
                <a:solidFill>
                  <a:srgbClr val="FFFF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&lt;section class="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financial-energy-surface</a:t>
            </a:r>
            <a:r>
              <a:rPr lang="en-US" sz="2600" noProof="1">
                <a:solidFill>
                  <a:srgbClr val="FFFF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"&gt;</a:t>
            </a:r>
          </a:p>
        </p:txBody>
      </p:sp>
    </p:spTree>
    <p:extLst>
      <p:ext uri="{BB962C8B-B14F-4D97-AF65-F5344CB8AC3E}">
        <p14:creationId xmlns:p14="http://schemas.microsoft.com/office/powerpoint/2010/main" val="3665407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+ Section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3085" y="2324932"/>
            <a:ext cx="10289127" cy="887437"/>
          </a:xfrm>
          <a:prstGeom prst="rect">
            <a:avLst/>
          </a:prstGeom>
        </p:spPr>
      </p:pic>
      <p:sp>
        <p:nvSpPr>
          <p:cNvPr id="6" name="AutoShape 25"/>
          <p:cNvSpPr>
            <a:spLocks noChangeArrowheads="1"/>
          </p:cNvSpPr>
          <p:nvPr/>
        </p:nvSpPr>
        <p:spPr bwMode="auto">
          <a:xfrm>
            <a:off x="3579812" y="1377380"/>
            <a:ext cx="4953000" cy="721291"/>
          </a:xfrm>
          <a:prstGeom prst="wedgeRoundRectCallout">
            <a:avLst>
              <a:gd name="adj1" fmla="val -34578"/>
              <a:gd name="adj2" fmla="val 14932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600" noProof="1">
                <a:solidFill>
                  <a:srgbClr val="FFFF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&lt;section class="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banner</a:t>
            </a:r>
            <a:r>
              <a:rPr lang="en-US" sz="2600" noProof="1">
                <a:solidFill>
                  <a:srgbClr val="FFFF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"&gt;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3085" y="4223052"/>
            <a:ext cx="10289127" cy="2282900"/>
          </a:xfrm>
          <a:prstGeom prst="rect">
            <a:avLst/>
          </a:prstGeom>
        </p:spPr>
      </p:pic>
      <p:sp>
        <p:nvSpPr>
          <p:cNvPr id="8" name="AutoShape 25"/>
          <p:cNvSpPr>
            <a:spLocks noChangeArrowheads="1"/>
          </p:cNvSpPr>
          <p:nvPr/>
        </p:nvSpPr>
        <p:spPr bwMode="auto">
          <a:xfrm>
            <a:off x="6018212" y="3427744"/>
            <a:ext cx="5029200" cy="679032"/>
          </a:xfrm>
          <a:prstGeom prst="wedgeRoundRectCallout">
            <a:avLst>
              <a:gd name="adj1" fmla="val -34578"/>
              <a:gd name="adj2" fmla="val 14932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600" noProof="1">
                <a:solidFill>
                  <a:srgbClr val="FFFF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&lt;section class="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traders</a:t>
            </a:r>
            <a:r>
              <a:rPr lang="en-US" sz="2600" noProof="1">
                <a:solidFill>
                  <a:srgbClr val="FFFF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"&gt;</a:t>
            </a:r>
          </a:p>
        </p:txBody>
      </p:sp>
    </p:spTree>
    <p:extLst>
      <p:ext uri="{BB962C8B-B14F-4D97-AF65-F5344CB8AC3E}">
        <p14:creationId xmlns:p14="http://schemas.microsoft.com/office/powerpoint/2010/main" val="3944674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+ Section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491" y="2362200"/>
            <a:ext cx="10045842" cy="3352800"/>
          </a:xfrm>
          <a:prstGeom prst="rect">
            <a:avLst/>
          </a:prstGeom>
        </p:spPr>
      </p:pic>
      <p:sp>
        <p:nvSpPr>
          <p:cNvPr id="6" name="AutoShape 25"/>
          <p:cNvSpPr>
            <a:spLocks noChangeArrowheads="1"/>
          </p:cNvSpPr>
          <p:nvPr/>
        </p:nvSpPr>
        <p:spPr bwMode="auto">
          <a:xfrm>
            <a:off x="1446212" y="1571625"/>
            <a:ext cx="6477000" cy="557516"/>
          </a:xfrm>
          <a:prstGeom prst="wedgeRoundRectCallout">
            <a:avLst>
              <a:gd name="adj1" fmla="val -3809"/>
              <a:gd name="adj2" fmla="val 18147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600" noProof="1">
                <a:solidFill>
                  <a:srgbClr val="FFFF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&lt;section class="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consulting-woman</a:t>
            </a:r>
            <a:r>
              <a:rPr lang="en-US" sz="2600" noProof="1">
                <a:solidFill>
                  <a:srgbClr val="FFFF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"&gt;</a:t>
            </a:r>
          </a:p>
        </p:txBody>
      </p:sp>
      <p:sp>
        <p:nvSpPr>
          <p:cNvPr id="8" name="AutoShape 25"/>
          <p:cNvSpPr>
            <a:spLocks noChangeArrowheads="1"/>
          </p:cNvSpPr>
          <p:nvPr/>
        </p:nvSpPr>
        <p:spPr bwMode="auto">
          <a:xfrm>
            <a:off x="3884612" y="5948059"/>
            <a:ext cx="6615000" cy="758452"/>
          </a:xfrm>
          <a:prstGeom prst="wedgeRoundRectCallout">
            <a:avLst>
              <a:gd name="adj1" fmla="val 29479"/>
              <a:gd name="adj2" fmla="val -9231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600" noProof="1">
                <a:solidFill>
                  <a:srgbClr val="FFFF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&lt;article class="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testimonial-info</a:t>
            </a:r>
            <a:r>
              <a:rPr lang="en-US" sz="2600" noProof="1">
                <a:solidFill>
                  <a:srgbClr val="FFFF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"&gt;</a:t>
            </a:r>
          </a:p>
        </p:txBody>
      </p:sp>
    </p:spTree>
    <p:extLst>
      <p:ext uri="{BB962C8B-B14F-4D97-AF65-F5344CB8AC3E}">
        <p14:creationId xmlns:p14="http://schemas.microsoft.com/office/powerpoint/2010/main" val="1814823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SoftUni Color Theme">
    <a:dk1>
      <a:sysClr val="windowText" lastClr="000000"/>
    </a:dk1>
    <a:lt1>
      <a:sysClr val="window" lastClr="FFFFFF"/>
    </a:lt1>
    <a:dk2>
      <a:srgbClr val="4E3B30"/>
    </a:dk2>
    <a:lt2>
      <a:srgbClr val="FBEEC9"/>
    </a:lt2>
    <a:accent1>
      <a:srgbClr val="F0A22E"/>
    </a:accent1>
    <a:accent2>
      <a:srgbClr val="A5644E"/>
    </a:accent2>
    <a:accent3>
      <a:srgbClr val="B58B80"/>
    </a:accent3>
    <a:accent4>
      <a:srgbClr val="C3986D"/>
    </a:accent4>
    <a:accent5>
      <a:srgbClr val="A19574"/>
    </a:accent5>
    <a:accent6>
      <a:srgbClr val="C17529"/>
    </a:accent6>
    <a:hlink>
      <a:srgbClr val="F6C781"/>
    </a:hlink>
    <a:folHlink>
      <a:srgbClr val="F2AC44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9872</TotalTime>
  <Words>2729</Words>
  <Application>Microsoft Office PowerPoint</Application>
  <PresentationFormat>Custom</PresentationFormat>
  <Paragraphs>532</Paragraphs>
  <Slides>45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1" baseType="lpstr">
      <vt:lpstr>Arial</vt:lpstr>
      <vt:lpstr>Calibri</vt:lpstr>
      <vt:lpstr>Consolas</vt:lpstr>
      <vt:lpstr>Wingdings</vt:lpstr>
      <vt:lpstr>Wingdings 2</vt:lpstr>
      <vt:lpstr>SoftUni 16x9</vt:lpstr>
      <vt:lpstr>Landing Pages</vt:lpstr>
      <vt:lpstr>Table of Contents</vt:lpstr>
      <vt:lpstr>Have a Question?</vt:lpstr>
      <vt:lpstr>Landing Page</vt:lpstr>
      <vt:lpstr>Create the Project Structure</vt:lpstr>
      <vt:lpstr>Navigation + Header</vt:lpstr>
      <vt:lpstr>Main + Section</vt:lpstr>
      <vt:lpstr>Main + Section</vt:lpstr>
      <vt:lpstr>Main + Section</vt:lpstr>
      <vt:lpstr>Footer + Section</vt:lpstr>
      <vt:lpstr>Start with the HTML Page: agency.html</vt:lpstr>
      <vt:lpstr>Navigation + Header (HTML)</vt:lpstr>
      <vt:lpstr>Header</vt:lpstr>
      <vt:lpstr>Navigation + Header (CSS)</vt:lpstr>
      <vt:lpstr>Navigation + Header (CSS)</vt:lpstr>
      <vt:lpstr>Navigation + Header (CSS)</vt:lpstr>
      <vt:lpstr>Navigation + Header (CSS)</vt:lpstr>
      <vt:lpstr>Navigation + Header (CSS)</vt:lpstr>
      <vt:lpstr>Main (HTML)</vt:lpstr>
      <vt:lpstr>Main CSS</vt:lpstr>
      <vt:lpstr>Main CSS</vt:lpstr>
      <vt:lpstr>Main More HTML + CSS (.banner)</vt:lpstr>
      <vt:lpstr>Main CSS (.banner)</vt:lpstr>
      <vt:lpstr>Main HTML (.traders)</vt:lpstr>
      <vt:lpstr>Main CSS (.traders)</vt:lpstr>
      <vt:lpstr>Main CSS (.traders)</vt:lpstr>
      <vt:lpstr>PowerPoint Presentation</vt:lpstr>
      <vt:lpstr>Main HTML (.consulting-woman)</vt:lpstr>
      <vt:lpstr>Main CSS (.consulting-woman)</vt:lpstr>
      <vt:lpstr>Main CSS (.consulting-woman)</vt:lpstr>
      <vt:lpstr>PowerPoint Presentation</vt:lpstr>
      <vt:lpstr>Main HTML (.partners)</vt:lpstr>
      <vt:lpstr>Main CSS (.partners)</vt:lpstr>
      <vt:lpstr>Footer Section HTML (info-social-container)</vt:lpstr>
      <vt:lpstr>Footer Section HTML (info-social-container)</vt:lpstr>
      <vt:lpstr>Footer Section CSS (info-social-container)</vt:lpstr>
      <vt:lpstr>PowerPoint Presentation</vt:lpstr>
      <vt:lpstr>Footer Section HTML (extra-links)</vt:lpstr>
      <vt:lpstr>Footer Section CSS (extra-links)</vt:lpstr>
      <vt:lpstr>Footer Section HTML (instagram-widget)</vt:lpstr>
      <vt:lpstr>Footer Section CSS (instagram-widget)</vt:lpstr>
      <vt:lpstr>Summary</vt:lpstr>
      <vt:lpstr>Creating Landing Pages</vt:lpstr>
      <vt:lpstr>License</vt:lpstr>
      <vt:lpstr>Free Trainings @ Software University</vt:lpstr>
    </vt:vector>
  </TitlesOfParts>
  <Manager/>
  <Company>Software University (SoftUni)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Creating Landing Pages</dc:title>
  <dc:subject>Software Development Course</dc:subject>
  <dc:creator>Software University Foundation</dc:creator>
  <cp:keywords>SoftUni, Software University, programming, software development, software engineering, course</cp:keywords>
  <dc:description>Software University Foundation - http://softuni.org</dc:description>
  <cp:lastModifiedBy>Inspiron</cp:lastModifiedBy>
  <cp:revision>716</cp:revision>
  <dcterms:created xsi:type="dcterms:W3CDTF">2014-01-02T17:00:34Z</dcterms:created>
  <dcterms:modified xsi:type="dcterms:W3CDTF">2017-02-22T14:08:49Z</dcterms:modified>
  <cp:category>html,css,web basics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